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833" r:id="rId3"/>
  </p:sldMasterIdLst>
  <p:notesMasterIdLst>
    <p:notesMasterId r:id="rId5"/>
  </p:notesMasterIdLst>
  <p:handoutMasterIdLst>
    <p:handoutMasterId r:id="rId6"/>
  </p:handoutMasterIdLst>
  <p:sldIdLst>
    <p:sldId id="262" r:id="rId4"/>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7" autoAdjust="0"/>
    <p:restoredTop sz="86376" autoAdjust="0"/>
  </p:normalViewPr>
  <p:slideViewPr>
    <p:cSldViewPr snapToGrid="0" snapToObjects="1" showGuides="1">
      <p:cViewPr varScale="1">
        <p:scale>
          <a:sx n="25" d="100"/>
          <a:sy n="25" d="100"/>
        </p:scale>
        <p:origin x="1000" y="-1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34601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5247-9301-DD43-96E7-96817D9E77F2}"/>
              </a:ext>
            </a:extLst>
          </p:cNvPr>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p>
        </p:txBody>
      </p:sp>
      <p:sp>
        <p:nvSpPr>
          <p:cNvPr id="3" name="Content Placeholder 2">
            <a:extLst>
              <a:ext uri="{FF2B5EF4-FFF2-40B4-BE49-F238E27FC236}">
                <a16:creationId xmlns:a16="http://schemas.microsoft.com/office/drawing/2014/main" id="{5DE0C54F-AC22-C14A-8E43-EE142B3097E8}"/>
              </a:ext>
            </a:extLst>
          </p:cNvPr>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61100-A207-294D-B647-E7FACA296FAF}"/>
              </a:ext>
            </a:extLst>
          </p:cNvPr>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a:extLst>
              <a:ext uri="{FF2B5EF4-FFF2-40B4-BE49-F238E27FC236}">
                <a16:creationId xmlns:a16="http://schemas.microsoft.com/office/drawing/2014/main" id="{7CAF2D3D-B710-9046-AD6A-A3DBF453868D}"/>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6" name="Footer Placeholder 5">
            <a:extLst>
              <a:ext uri="{FF2B5EF4-FFF2-40B4-BE49-F238E27FC236}">
                <a16:creationId xmlns:a16="http://schemas.microsoft.com/office/drawing/2014/main" id="{3F35165B-8583-1A42-A592-98C9128772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005CFD-4E11-934B-AB55-54932354037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903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4135-75D6-8A45-A14E-C3BF793D704B}"/>
              </a:ext>
            </a:extLst>
          </p:cNvPr>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p>
        </p:txBody>
      </p:sp>
      <p:sp>
        <p:nvSpPr>
          <p:cNvPr id="3" name="Picture Placeholder 2">
            <a:extLst>
              <a:ext uri="{FF2B5EF4-FFF2-40B4-BE49-F238E27FC236}">
                <a16:creationId xmlns:a16="http://schemas.microsoft.com/office/drawing/2014/main" id="{B9B83BE2-DA28-7C46-92F4-A2FE3F32D04A}"/>
              </a:ext>
            </a:extLst>
          </p:cNvPr>
          <p:cNvSpPr>
            <a:spLocks noGrp="1"/>
          </p:cNvSpPr>
          <p:nvPr>
            <p:ph type="pic" idx="1"/>
          </p:nvPr>
        </p:nvSpPr>
        <p:spPr>
          <a:xfrm>
            <a:off x="21769390" y="4147187"/>
            <a:ext cx="25923240" cy="20469225"/>
          </a:xfrm>
        </p:spPr>
        <p:txBody>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a:p>
        </p:txBody>
      </p:sp>
      <p:sp>
        <p:nvSpPr>
          <p:cNvPr id="4" name="Text Placeholder 3">
            <a:extLst>
              <a:ext uri="{FF2B5EF4-FFF2-40B4-BE49-F238E27FC236}">
                <a16:creationId xmlns:a16="http://schemas.microsoft.com/office/drawing/2014/main" id="{D48A43A7-BDD2-AD44-94F7-2A354E408FB1}"/>
              </a:ext>
            </a:extLst>
          </p:cNvPr>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a:extLst>
              <a:ext uri="{FF2B5EF4-FFF2-40B4-BE49-F238E27FC236}">
                <a16:creationId xmlns:a16="http://schemas.microsoft.com/office/drawing/2014/main" id="{EED1396C-1695-4944-8AFC-920F16057055}"/>
              </a:ext>
            </a:extLst>
          </p:cNvPr>
          <p:cNvSpPr>
            <a:spLocks noGrp="1"/>
          </p:cNvSpPr>
          <p:nvPr>
            <p:ph type="dt" sz="half" idx="10"/>
          </p:nvPr>
        </p:nvSpPr>
        <p:spPr/>
        <p:txBody>
          <a:bodyPr/>
          <a:lstStyle/>
          <a:p>
            <a:fld id="{09B482E8-6E0E-1B4F-B1FD-C69DB9E858D9}" type="datetimeFigureOut">
              <a:rPr lang="en-US" smtClean="0"/>
              <a:pPr/>
              <a:t>2/10/21</a:t>
            </a:fld>
            <a:endParaRPr lang="en-US" dirty="0"/>
          </a:p>
        </p:txBody>
      </p:sp>
      <p:sp>
        <p:nvSpPr>
          <p:cNvPr id="6" name="Footer Placeholder 5">
            <a:extLst>
              <a:ext uri="{FF2B5EF4-FFF2-40B4-BE49-F238E27FC236}">
                <a16:creationId xmlns:a16="http://schemas.microsoft.com/office/drawing/2014/main" id="{301E52D2-F7C5-1C48-A9EE-D1E19E7CA0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567747-7858-B647-96DF-430B60B1E40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811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18E3-926F-9A47-9B9B-C41E5F680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3DDF38-B49F-AD40-96DB-BC821109C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AD4D0-F082-3C4B-8332-7B2EE0E405A5}"/>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5" name="Footer Placeholder 4">
            <a:extLst>
              <a:ext uri="{FF2B5EF4-FFF2-40B4-BE49-F238E27FC236}">
                <a16:creationId xmlns:a16="http://schemas.microsoft.com/office/drawing/2014/main" id="{E728D344-6903-A64E-8D19-A1C51B9923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6739B2-1E5F-3247-8213-FC29CB0620D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82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63991-CCD9-0D47-A6CC-5CE0D7D46F3C}"/>
              </a:ext>
            </a:extLst>
          </p:cNvPr>
          <p:cNvSpPr>
            <a:spLocks noGrp="1"/>
          </p:cNvSpPr>
          <p:nvPr>
            <p:ph type="title" orient="vert"/>
          </p:nvPr>
        </p:nvSpPr>
        <p:spPr>
          <a:xfrm>
            <a:off x="36644580" y="1533525"/>
            <a:ext cx="11041380" cy="244097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D3F74-B28C-0248-9893-8FFC3CBBE064}"/>
              </a:ext>
            </a:extLst>
          </p:cNvPr>
          <p:cNvSpPr>
            <a:spLocks noGrp="1"/>
          </p:cNvSpPr>
          <p:nvPr>
            <p:ph type="body" orient="vert" idx="1"/>
          </p:nvPr>
        </p:nvSpPr>
        <p:spPr>
          <a:xfrm>
            <a:off x="3520440"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FB4B8-87D7-B842-A3B4-7A913BE3CF8A}"/>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5" name="Footer Placeholder 4">
            <a:extLst>
              <a:ext uri="{FF2B5EF4-FFF2-40B4-BE49-F238E27FC236}">
                <a16:creationId xmlns:a16="http://schemas.microsoft.com/office/drawing/2014/main" id="{9D14F150-E0BB-4F45-AB92-462B6B6A2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A45B8-A7FA-6442-A9B8-3A62DFEFF82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737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1222699367"/>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071">
          <p15:clr>
            <a:srgbClr val="FBAE40"/>
          </p15:clr>
        </p15:guide>
        <p15:guide id="10" orient="horz" pos="170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802E-6D1D-5340-A354-081212093E57}"/>
              </a:ext>
            </a:extLst>
          </p:cNvPr>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p>
        </p:txBody>
      </p:sp>
      <p:sp>
        <p:nvSpPr>
          <p:cNvPr id="3" name="Subtitle 2">
            <a:extLst>
              <a:ext uri="{FF2B5EF4-FFF2-40B4-BE49-F238E27FC236}">
                <a16:creationId xmlns:a16="http://schemas.microsoft.com/office/drawing/2014/main" id="{E840E5D4-1B60-F041-B0C6-D2F875191128}"/>
              </a:ext>
            </a:extLst>
          </p:cNvPr>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a:extLst>
              <a:ext uri="{FF2B5EF4-FFF2-40B4-BE49-F238E27FC236}">
                <a16:creationId xmlns:a16="http://schemas.microsoft.com/office/drawing/2014/main" id="{A83EDD2F-3231-8C45-87AF-FE651B30F898}"/>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5" name="Footer Placeholder 4">
            <a:extLst>
              <a:ext uri="{FF2B5EF4-FFF2-40B4-BE49-F238E27FC236}">
                <a16:creationId xmlns:a16="http://schemas.microsoft.com/office/drawing/2014/main" id="{3D959483-EC0C-B348-82F0-0C3EB9F501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04ECF0-5EE1-5748-B8E1-F62F8D6D3A1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445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6796-780F-A842-A4EB-9B2DDE515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53D09-E2F3-484A-9862-05C2F51517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B6BDD-626C-994F-AC7E-82227E937825}"/>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5" name="Footer Placeholder 4">
            <a:extLst>
              <a:ext uri="{FF2B5EF4-FFF2-40B4-BE49-F238E27FC236}">
                <a16:creationId xmlns:a16="http://schemas.microsoft.com/office/drawing/2014/main" id="{008EF1D0-9255-D042-A9D2-38B3DB38F0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57443B-21CD-CE49-A3A6-5728FEEB785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274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1F14-2372-7F42-A58E-410C3B9BBD55}"/>
              </a:ext>
            </a:extLst>
          </p:cNvPr>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p>
        </p:txBody>
      </p:sp>
      <p:sp>
        <p:nvSpPr>
          <p:cNvPr id="3" name="Text Placeholder 2">
            <a:extLst>
              <a:ext uri="{FF2B5EF4-FFF2-40B4-BE49-F238E27FC236}">
                <a16:creationId xmlns:a16="http://schemas.microsoft.com/office/drawing/2014/main" id="{DE5F9A6A-9A6C-9440-B14A-F112C3A3004D}"/>
              </a:ext>
            </a:extLst>
          </p:cNvPr>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26A74-9383-4345-A032-F1E5DD76AAD6}"/>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5" name="Footer Placeholder 4">
            <a:extLst>
              <a:ext uri="{FF2B5EF4-FFF2-40B4-BE49-F238E27FC236}">
                <a16:creationId xmlns:a16="http://schemas.microsoft.com/office/drawing/2014/main" id="{3B1A67F4-0FBA-524A-810D-082E8CE0BF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B51BAD-C647-2148-8ADF-9AF9C851DAC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70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FFD4D-1F16-D647-B437-3DD4A4001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0D232-A611-5F42-8695-7BB874BB41CD}"/>
              </a:ext>
            </a:extLst>
          </p:cNvPr>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EB907-BCBE-5E49-8F06-64313D532710}"/>
              </a:ext>
            </a:extLst>
          </p:cNvPr>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4A5285-5D6A-A948-A71F-8EC3E29F94C1}"/>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6" name="Footer Placeholder 5">
            <a:extLst>
              <a:ext uri="{FF2B5EF4-FFF2-40B4-BE49-F238E27FC236}">
                <a16:creationId xmlns:a16="http://schemas.microsoft.com/office/drawing/2014/main" id="{FC70E412-6AEF-B84D-A177-7B0FC55A49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082D8A-0468-1D41-AE99-83DF32C95FD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995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EB70-A127-3A45-9604-3D9BAD72AAB7}"/>
              </a:ext>
            </a:extLst>
          </p:cNvPr>
          <p:cNvSpPr>
            <a:spLocks noGrp="1"/>
          </p:cNvSpPr>
          <p:nvPr>
            <p:ph type="title"/>
          </p:nvPr>
        </p:nvSpPr>
        <p:spPr>
          <a:xfrm>
            <a:off x="3527110" y="1533527"/>
            <a:ext cx="44165520" cy="556736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CA08D-D9A4-DE40-AC47-AFA6355BF3A0}"/>
              </a:ext>
            </a:extLst>
          </p:cNvPr>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a:extLst>
              <a:ext uri="{FF2B5EF4-FFF2-40B4-BE49-F238E27FC236}">
                <a16:creationId xmlns:a16="http://schemas.microsoft.com/office/drawing/2014/main" id="{3BBA8044-1DAA-F443-B8B8-4669DA14E07D}"/>
              </a:ext>
            </a:extLst>
          </p:cNvPr>
          <p:cNvSpPr>
            <a:spLocks noGrp="1"/>
          </p:cNvSpPr>
          <p:nvPr>
            <p:ph sz="half" idx="2"/>
          </p:nvPr>
        </p:nvSpPr>
        <p:spPr>
          <a:xfrm>
            <a:off x="3527112" y="10521315"/>
            <a:ext cx="21662705"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743D8-A93B-D248-872A-9C5D3D63A952}"/>
              </a:ext>
            </a:extLst>
          </p:cNvPr>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a:extLst>
              <a:ext uri="{FF2B5EF4-FFF2-40B4-BE49-F238E27FC236}">
                <a16:creationId xmlns:a16="http://schemas.microsoft.com/office/drawing/2014/main" id="{6F70EBA6-DAA3-804A-8220-A3BDD8C193CC}"/>
              </a:ext>
            </a:extLst>
          </p:cNvPr>
          <p:cNvSpPr>
            <a:spLocks noGrp="1"/>
          </p:cNvSpPr>
          <p:nvPr>
            <p:ph sz="quarter" idx="4"/>
          </p:nvPr>
        </p:nvSpPr>
        <p:spPr>
          <a:xfrm>
            <a:off x="25923240" y="10521315"/>
            <a:ext cx="21769390"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B7CA3E-FB8F-9C46-B8BB-3B3043953B56}"/>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8" name="Footer Placeholder 7">
            <a:extLst>
              <a:ext uri="{FF2B5EF4-FFF2-40B4-BE49-F238E27FC236}">
                <a16:creationId xmlns:a16="http://schemas.microsoft.com/office/drawing/2014/main" id="{B0F4A10F-3455-0C43-855A-F0BD70A79E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2FDEE5-1293-4F46-87F2-40B9B814676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148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A537-2DE9-6645-B376-A66AE8431B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BA34DC-28ED-7647-8F56-690869E1905D}"/>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4" name="Footer Placeholder 3">
            <a:extLst>
              <a:ext uri="{FF2B5EF4-FFF2-40B4-BE49-F238E27FC236}">
                <a16:creationId xmlns:a16="http://schemas.microsoft.com/office/drawing/2014/main" id="{94C4AB84-D0E5-8D4C-BB4B-7964B4E463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AFEE7F-59EE-C543-B4D2-E374ACCB0E9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925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5DCC0-D2A8-8146-95DB-64F3AC05A5B2}"/>
              </a:ext>
            </a:extLst>
          </p:cNvPr>
          <p:cNvSpPr>
            <a:spLocks noGrp="1"/>
          </p:cNvSpPr>
          <p:nvPr>
            <p:ph type="dt" sz="half" idx="10"/>
          </p:nvPr>
        </p:nvSpPr>
        <p:spPr/>
        <p:txBody>
          <a:bodyPr/>
          <a:lstStyle/>
          <a:p>
            <a:fld id="{5586B75A-687E-405C-8A0B-8D00578BA2C3}" type="datetimeFigureOut">
              <a:rPr lang="en-US" smtClean="0"/>
              <a:pPr/>
              <a:t>2/10/21</a:t>
            </a:fld>
            <a:endParaRPr lang="en-US" dirty="0"/>
          </a:p>
        </p:txBody>
      </p:sp>
      <p:sp>
        <p:nvSpPr>
          <p:cNvPr id="3" name="Footer Placeholder 2">
            <a:extLst>
              <a:ext uri="{FF2B5EF4-FFF2-40B4-BE49-F238E27FC236}">
                <a16:creationId xmlns:a16="http://schemas.microsoft.com/office/drawing/2014/main" id="{3A457733-5917-1541-B286-BF5A7A7D383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6F05D0C-06EF-9049-A651-0F52AA65D33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959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hyperlink" Target="https://www.posterpresentations.com/how-to-change-the-research-poster-template-colors.html" TargetMode="External"/><Relationship Id="rId3" Type="http://schemas.openxmlformats.org/officeDocument/2006/relationships/slideLayout" Target="../slideLayouts/slideLayout5.xml"/><Relationship Id="rId21" Type="http://schemas.openxmlformats.org/officeDocument/2006/relationships/image" Target="../media/image7.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2647E-237A-6842-9521-4E22F740CE16}"/>
              </a:ext>
            </a:extLst>
          </p:cNvPr>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9926D1-5F2D-0C44-80DB-41956E567102}"/>
              </a:ext>
            </a:extLst>
          </p:cNvPr>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E5A0E-7C1C-7E4A-AD5A-02E23505152B}"/>
              </a:ext>
            </a:extLst>
          </p:cNvPr>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0CA22C17-F4BA-474B-A5F8-1F3419ACF0A2}" type="datetimeFigureOut">
              <a:rPr lang="en-US" smtClean="0"/>
              <a:t>2/10/21</a:t>
            </a:fld>
            <a:endParaRPr lang="en-US"/>
          </a:p>
        </p:txBody>
      </p:sp>
      <p:sp>
        <p:nvSpPr>
          <p:cNvPr id="5" name="Footer Placeholder 4">
            <a:extLst>
              <a:ext uri="{FF2B5EF4-FFF2-40B4-BE49-F238E27FC236}">
                <a16:creationId xmlns:a16="http://schemas.microsoft.com/office/drawing/2014/main" id="{9F476BB8-EA3B-334C-8982-72FEE1ACE4B5}"/>
              </a:ext>
            </a:extLst>
          </p:cNvPr>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263704-1DB4-9A4E-B9B5-11EF42D10808}"/>
              </a:ext>
            </a:extLst>
          </p:cNvPr>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03C2B7F5-2FE8-914C-AFB1-79570182B750}" type="slidenum">
              <a:rPr lang="en-US" smtClean="0"/>
              <a:t>‹#›</a:t>
            </a:fld>
            <a:endParaRPr lang="en-US"/>
          </a:p>
        </p:txBody>
      </p:sp>
      <p:sp>
        <p:nvSpPr>
          <p:cNvPr id="7" name="Rectangle 6">
            <a:extLst>
              <a:ext uri="{FF2B5EF4-FFF2-40B4-BE49-F238E27FC236}">
                <a16:creationId xmlns:a16="http://schemas.microsoft.com/office/drawing/2014/main" id="{1068F069-65A2-B14C-BC94-E91E78AF0900}"/>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8" name="Rectangle 7">
            <a:extLst>
              <a:ext uri="{FF2B5EF4-FFF2-40B4-BE49-F238E27FC236}">
                <a16:creationId xmlns:a16="http://schemas.microsoft.com/office/drawing/2014/main" id="{5793755E-D595-2A40-A3A6-78F46C7A345B}"/>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9" name="Rectangle 8">
            <a:extLst>
              <a:ext uri="{FF2B5EF4-FFF2-40B4-BE49-F238E27FC236}">
                <a16:creationId xmlns:a16="http://schemas.microsoft.com/office/drawing/2014/main" id="{873D12D2-8C16-C240-994F-2F9958903C36}"/>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Rounded Rectangle 9">
            <a:extLst>
              <a:ext uri="{FF2B5EF4-FFF2-40B4-BE49-F238E27FC236}">
                <a16:creationId xmlns:a16="http://schemas.microsoft.com/office/drawing/2014/main" id="{FAF5C8CF-3DCF-AF4B-93F7-24504C7157B1}"/>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11" name="Text Box 14">
            <a:extLst>
              <a:ext uri="{FF2B5EF4-FFF2-40B4-BE49-F238E27FC236}">
                <a16:creationId xmlns:a16="http://schemas.microsoft.com/office/drawing/2014/main" id="{49F3CC22-5A41-5341-A4A3-0C6BA5A4BE52}"/>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12" name="Table 11">
            <a:extLst>
              <a:ext uri="{FF2B5EF4-FFF2-40B4-BE49-F238E27FC236}">
                <a16:creationId xmlns:a16="http://schemas.microsoft.com/office/drawing/2014/main" id="{BB9AD301-A561-B34B-99E1-26DFDD0A5E65}"/>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14"/>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15"/>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1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1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3388FAD-36F4-9F4E-8891-86E7A3E4469F}"/>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18">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19"/>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2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2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2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1945926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256171" y="7316730"/>
            <a:ext cx="12138192" cy="3703845"/>
          </a:xfrm>
        </p:spPr>
        <p:txBody>
          <a:bodyPr/>
          <a:lstStyle/>
          <a:p>
            <a:r>
              <a:rPr lang="en-US" sz="6000" dirty="0"/>
              <a:t>It is important to assess the needs of a rural community amidst pandemic to best allocate resources and assess whether they follow national trends. </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370349" y="6427248"/>
            <a:ext cx="10548896" cy="700185"/>
          </a:xfrm>
        </p:spPr>
        <p:txBody>
          <a:bodyPr/>
          <a:lstStyle/>
          <a:p>
            <a:r>
              <a:rPr lang="en-US" sz="6000" dirty="0"/>
              <a:t>Introduction</a:t>
            </a:r>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a:xfrm>
            <a:off x="370349" y="11357326"/>
            <a:ext cx="10548896" cy="700185"/>
          </a:xfrm>
        </p:spPr>
        <p:txBody>
          <a:bodyPr/>
          <a:lstStyle/>
          <a:p>
            <a:r>
              <a:rPr lang="en-US" sz="6000" dirty="0"/>
              <a:t>Hypothesis</a:t>
            </a:r>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a:xfrm>
            <a:off x="370349" y="18019027"/>
            <a:ext cx="10548896" cy="700185"/>
          </a:xfrm>
        </p:spPr>
        <p:txBody>
          <a:bodyPr/>
          <a:lstStyle/>
          <a:p>
            <a:r>
              <a:rPr lang="en-US" sz="6000" dirty="0"/>
              <a:t>Methods</a:t>
            </a:r>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a:xfrm>
            <a:off x="321345" y="18867288"/>
            <a:ext cx="12372192" cy="7018128"/>
          </a:xfrm>
        </p:spPr>
        <p:txBody>
          <a:bodyPr/>
          <a:lstStyle/>
          <a:p>
            <a:pPr marL="857250" indent="-857250">
              <a:buFont typeface="Arial" panose="020B0604020202020204" pitchFamily="34" charset="0"/>
              <a:buChar char="•"/>
            </a:pPr>
            <a:r>
              <a:rPr lang="en-US" sz="6000" dirty="0"/>
              <a:t>A 43-item survey was developed with community partners and given to Sierra College students – 129 responses</a:t>
            </a:r>
          </a:p>
          <a:p>
            <a:pPr marL="857250" indent="-857250">
              <a:buFont typeface="Arial" panose="020B0604020202020204" pitchFamily="34" charset="0"/>
              <a:buChar char="•"/>
            </a:pPr>
            <a:r>
              <a:rPr lang="en-US" sz="6000" dirty="0"/>
              <a:t>Analyzed using Mann Whitney U and Wilcoxon signed-rank tests</a:t>
            </a:r>
          </a:p>
          <a:p>
            <a:pPr marL="857250" indent="-857250">
              <a:buFont typeface="Arial" panose="020B0604020202020204" pitchFamily="34" charset="0"/>
              <a:buChar char="•"/>
            </a:pPr>
            <a:r>
              <a:rPr lang="en-US" sz="6000" dirty="0"/>
              <a:t>Discussion with community partners regarding demand on resources </a:t>
            </a:r>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a:xfrm>
            <a:off x="38869473" y="8379937"/>
            <a:ext cx="10548897" cy="1107988"/>
          </a:xfrm>
        </p:spPr>
        <p:txBody>
          <a:bodyPr/>
          <a:lstStyle/>
          <a:p>
            <a:r>
              <a:rPr lang="en-US" sz="6000" dirty="0"/>
              <a:t>Discussion</a:t>
            </a:r>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a:xfrm>
            <a:off x="38507883" y="9575734"/>
            <a:ext cx="12271109" cy="10679825"/>
          </a:xfrm>
        </p:spPr>
        <p:txBody>
          <a:bodyPr/>
          <a:lstStyle/>
          <a:p>
            <a:pPr marL="857250" indent="-857250">
              <a:buFontTx/>
              <a:buChar char="-"/>
            </a:pPr>
            <a:r>
              <a:rPr lang="en-US" sz="6000" dirty="0"/>
              <a:t>Need further resource allocation in areas of food insecurity, mental health, and housing assistance.</a:t>
            </a:r>
          </a:p>
          <a:p>
            <a:pPr marL="857250" indent="-857250">
              <a:buFontTx/>
              <a:buChar char="-"/>
            </a:pPr>
            <a:r>
              <a:rPr lang="en-US" sz="6000" dirty="0"/>
              <a:t>Need further evaluation of impact of COVID-19 on Latino population in rural communities. </a:t>
            </a:r>
          </a:p>
          <a:p>
            <a:pPr marL="857250" indent="-857250">
              <a:buFontTx/>
              <a:buChar char="-"/>
            </a:pPr>
            <a:r>
              <a:rPr lang="en-US" sz="6000" dirty="0"/>
              <a:t>Ensure that students have access to tele-education (and tele-health) with switch to asynchronous learning and decrease in enrollment. </a:t>
            </a:r>
          </a:p>
        </p:txBody>
      </p:sp>
      <p:sp>
        <p:nvSpPr>
          <p:cNvPr id="9" name="Text Placeholder 8">
            <a:extLst>
              <a:ext uri="{FF2B5EF4-FFF2-40B4-BE49-F238E27FC236}">
                <a16:creationId xmlns:a16="http://schemas.microsoft.com/office/drawing/2014/main" id="{7EC75DA3-2809-4243-A419-9999372B8A2B}"/>
              </a:ext>
            </a:extLst>
          </p:cNvPr>
          <p:cNvSpPr>
            <a:spLocks noGrp="1"/>
          </p:cNvSpPr>
          <p:nvPr>
            <p:ph type="body" sz="quarter" idx="96"/>
          </p:nvPr>
        </p:nvSpPr>
        <p:spPr>
          <a:xfrm>
            <a:off x="256171" y="12330620"/>
            <a:ext cx="11879975" cy="4130804"/>
          </a:xfrm>
        </p:spPr>
        <p:txBody>
          <a:bodyPr/>
          <a:lstStyle/>
          <a:p>
            <a:r>
              <a:rPr lang="en-US" sz="6000" dirty="0"/>
              <a:t>The Latino population will be more impacted by stay-at-home orders and the needs of the community will mirror national trends of increased depression/anxiety, food and housing insecurity, and job loss.</a:t>
            </a:r>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3135451" y="157197"/>
            <a:ext cx="9384240" cy="16531449"/>
          </a:xfrm>
        </p:spPr>
        <p:txBody>
          <a:bodyPr/>
          <a:lstStyle/>
          <a:p>
            <a:r>
              <a:rPr lang="en-US" sz="9600" u="sng" dirty="0"/>
              <a:t>Main Findings</a:t>
            </a:r>
            <a:r>
              <a:rPr lang="en-US" sz="9600" dirty="0"/>
              <a:t>:</a:t>
            </a:r>
          </a:p>
          <a:p>
            <a:r>
              <a:rPr lang="en-US" sz="6000" dirty="0"/>
              <a:t>Mental Health </a:t>
            </a:r>
          </a:p>
          <a:p>
            <a:pPr marL="857250" indent="-857250">
              <a:buFontTx/>
              <a:buChar char="-"/>
            </a:pPr>
            <a:r>
              <a:rPr lang="en-US" sz="6000" dirty="0"/>
              <a:t>Students felt more anxious and depressed after stay-at-home orders in March 2020 compared to before (</a:t>
            </a:r>
            <a:r>
              <a:rPr lang="en-US" sz="6000" i="1" dirty="0"/>
              <a:t>z</a:t>
            </a:r>
            <a:r>
              <a:rPr lang="en-US" sz="6000" dirty="0"/>
              <a:t> = 5.41, </a:t>
            </a:r>
            <a:r>
              <a:rPr lang="en-US" sz="6000" i="1" dirty="0"/>
              <a:t>p &lt;.01). </a:t>
            </a:r>
            <a:endParaRPr lang="en-US" sz="6000" dirty="0"/>
          </a:p>
          <a:p>
            <a:pPr marL="857250" indent="-857250">
              <a:buFontTx/>
              <a:buChar char="-"/>
            </a:pPr>
            <a:r>
              <a:rPr lang="en-US" sz="6000" dirty="0"/>
              <a:t>52 students indicated they were not aware of resources available for mental health support.</a:t>
            </a:r>
          </a:p>
          <a:p>
            <a:endParaRPr lang="en-US" dirty="0"/>
          </a:p>
          <a:p>
            <a:endParaRPr lang="en-US" dirty="0"/>
          </a:p>
        </p:txBody>
      </p:sp>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a:xfrm>
            <a:off x="440167" y="3684113"/>
            <a:ext cx="10548896" cy="2438719"/>
          </a:xfrm>
        </p:spPr>
        <p:txBody>
          <a:bodyPr/>
          <a:lstStyle/>
          <a:p>
            <a:r>
              <a:rPr lang="en-US" sz="6000" dirty="0"/>
              <a:t>Kiersten Kelly, MS4, UC Davis</a:t>
            </a:r>
          </a:p>
          <a:p>
            <a:endParaRPr lang="en-US" sz="6000" dirty="0"/>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a:xfrm>
            <a:off x="440167" y="4922908"/>
            <a:ext cx="10548896" cy="1238794"/>
          </a:xfrm>
        </p:spPr>
        <p:txBody>
          <a:bodyPr/>
          <a:lstStyle/>
          <a:p>
            <a:r>
              <a:rPr lang="en-US" sz="6000" dirty="0"/>
              <a:t>Kim Bateman, PhD, Sierra College</a:t>
            </a:r>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a:xfrm>
            <a:off x="38793432" y="1398107"/>
            <a:ext cx="10548897" cy="1107988"/>
          </a:xfrm>
        </p:spPr>
        <p:txBody>
          <a:bodyPr/>
          <a:lstStyle/>
          <a:p>
            <a:r>
              <a:rPr lang="en-US" sz="6000" dirty="0"/>
              <a:t>Results</a:t>
            </a:r>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a:xfrm>
            <a:off x="38679120" y="2506095"/>
            <a:ext cx="12527280" cy="5608631"/>
          </a:xfrm>
        </p:spPr>
        <p:txBody>
          <a:bodyPr/>
          <a:lstStyle/>
          <a:p>
            <a:r>
              <a:rPr lang="en-US" sz="6000" dirty="0"/>
              <a:t>The graph (left) shows increased number of days students felt depressed in March 2020. There were similar findings for students feeling more anxious. There was no significant difference by race</a:t>
            </a:r>
            <a:r>
              <a:rPr lang="en-US" sz="6000"/>
              <a:t>/ethnicity. </a:t>
            </a:r>
            <a:endParaRPr lang="en-US" sz="6000" dirty="0"/>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a:xfrm>
            <a:off x="0" y="1245395"/>
            <a:ext cx="13309600" cy="2438719"/>
          </a:xfrm>
        </p:spPr>
        <p:txBody>
          <a:bodyPr/>
          <a:lstStyle/>
          <a:p>
            <a:r>
              <a:rPr lang="en-US" sz="8000" dirty="0"/>
              <a:t>What are the needs in a rural community amidst COVID-19?</a:t>
            </a:r>
          </a:p>
        </p:txBody>
      </p:sp>
      <p:sp>
        <p:nvSpPr>
          <p:cNvPr id="19" name="Rectangle 18">
            <a:extLst>
              <a:ext uri="{FF2B5EF4-FFF2-40B4-BE49-F238E27FC236}">
                <a16:creationId xmlns:a16="http://schemas.microsoft.com/office/drawing/2014/main" id="{401271F0-142F-4613-BF76-97F3B746E14D}"/>
              </a:ext>
            </a:extLst>
          </p:cNvPr>
          <p:cNvSpPr/>
          <p:nvPr/>
        </p:nvSpPr>
        <p:spPr>
          <a:xfrm>
            <a:off x="-10842171"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257432-7A02-4A4D-843D-1113270A00C9}"/>
              </a:ext>
            </a:extLst>
          </p:cNvPr>
          <p:cNvSpPr/>
          <p:nvPr/>
        </p:nvSpPr>
        <p:spPr>
          <a:xfrm>
            <a:off x="51954545"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9">
            <a:extLst>
              <a:ext uri="{FF2B5EF4-FFF2-40B4-BE49-F238E27FC236}">
                <a16:creationId xmlns:a16="http://schemas.microsoft.com/office/drawing/2014/main" id="{EC0F9AE5-E406-114C-9F3F-E25A827696CE}"/>
              </a:ext>
            </a:extLst>
          </p:cNvPr>
          <p:cNvSpPr txBox="1">
            <a:spLocks/>
          </p:cNvSpPr>
          <p:nvPr/>
        </p:nvSpPr>
        <p:spPr>
          <a:xfrm>
            <a:off x="13076311" y="14259708"/>
            <a:ext cx="25103910" cy="5324535"/>
          </a:xfrm>
          <a:prstGeom prst="rect">
            <a:avLst/>
          </a:prstGeom>
        </p:spPr>
        <p:txBody>
          <a:bodyPr vert="horz" wrap="square" lIns="91440" tIns="45720" rIns="91440" bIns="45720" rtlCol="0" anchor="t" anchorCtr="0">
            <a:spAutoFit/>
          </a:bodyPr>
          <a:lstStyle>
            <a:lvl1pPr marL="0" indent="0" algn="l" defTabSz="3840480" rtl="0" eaLnBrk="1" latinLnBrk="0" hangingPunct="1">
              <a:lnSpc>
                <a:spcPct val="90000"/>
              </a:lnSpc>
              <a:spcBef>
                <a:spcPts val="4200"/>
              </a:spcBef>
              <a:buFontTx/>
              <a:buNone/>
              <a:defRPr sz="14525" b="1" kern="1200">
                <a:solidFill>
                  <a:schemeClr val="bg1"/>
                </a:solidFill>
                <a:latin typeface="+mj-lt"/>
                <a:ea typeface="+mn-ea"/>
                <a:cs typeface="+mn-cs"/>
              </a:defRPr>
            </a:lvl1pPr>
            <a:lvl2pPr marL="288036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sz="6000" dirty="0"/>
              <a:t>Food insecurity:</a:t>
            </a:r>
          </a:p>
          <a:p>
            <a:pPr marL="857250" indent="-857250">
              <a:buFontTx/>
              <a:buChar char="-"/>
            </a:pPr>
            <a:r>
              <a:rPr lang="en-US" sz="6000" dirty="0"/>
              <a:t>29 students indicated not having enough money to buy food was a minor problem, for 7 it was a moderate problem, and for 1 it was a major problem. </a:t>
            </a:r>
          </a:p>
          <a:p>
            <a:pPr marL="857250" indent="-857250">
              <a:buFontTx/>
              <a:buChar char="-"/>
            </a:pPr>
            <a:r>
              <a:rPr lang="en-US" sz="6000" dirty="0"/>
              <a:t>The Sierra Community House began delivering 10,000 meals per week in March 2020. From 3/20-9/20, they served 2,187 unduplicated individuals </a:t>
            </a:r>
            <a:endParaRPr lang="en-US" dirty="0"/>
          </a:p>
        </p:txBody>
      </p:sp>
      <p:sp>
        <p:nvSpPr>
          <p:cNvPr id="33" name="Text Placeholder 9">
            <a:extLst>
              <a:ext uri="{FF2B5EF4-FFF2-40B4-BE49-F238E27FC236}">
                <a16:creationId xmlns:a16="http://schemas.microsoft.com/office/drawing/2014/main" id="{1E4F16F9-0F99-9E48-A2BA-CAF6677C6EFB}"/>
              </a:ext>
            </a:extLst>
          </p:cNvPr>
          <p:cNvSpPr txBox="1">
            <a:spLocks/>
          </p:cNvSpPr>
          <p:nvPr/>
        </p:nvSpPr>
        <p:spPr>
          <a:xfrm>
            <a:off x="13024475" y="8379937"/>
            <a:ext cx="25103910" cy="9743052"/>
          </a:xfrm>
          <a:prstGeom prst="rect">
            <a:avLst/>
          </a:prstGeom>
        </p:spPr>
        <p:txBody>
          <a:bodyPr vert="horz" wrap="square" lIns="91440" tIns="45720" rIns="91440" bIns="45720" rtlCol="0" anchor="t" anchorCtr="0">
            <a:spAutoFit/>
          </a:bodyPr>
          <a:lstStyle>
            <a:lvl1pPr marL="0" indent="0" algn="l" defTabSz="3840480" rtl="0" eaLnBrk="1" latinLnBrk="0" hangingPunct="1">
              <a:lnSpc>
                <a:spcPct val="90000"/>
              </a:lnSpc>
              <a:spcBef>
                <a:spcPts val="4200"/>
              </a:spcBef>
              <a:buFontTx/>
              <a:buNone/>
              <a:defRPr sz="14525" b="1" kern="1200">
                <a:solidFill>
                  <a:schemeClr val="bg1"/>
                </a:solidFill>
                <a:latin typeface="+mj-lt"/>
                <a:ea typeface="+mn-ea"/>
                <a:cs typeface="+mn-cs"/>
              </a:defRPr>
            </a:lvl1pPr>
            <a:lvl2pPr marL="288036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endParaRPr lang="en-US" sz="9600" dirty="0"/>
          </a:p>
          <a:p>
            <a:endParaRPr lang="en-US" sz="6000" dirty="0"/>
          </a:p>
          <a:p>
            <a:pPr marL="857250" indent="-857250">
              <a:buFontTx/>
              <a:buChar char="-"/>
            </a:pPr>
            <a:r>
              <a:rPr lang="en-US" sz="6000" dirty="0"/>
              <a:t>The 24-hour crisis line received 620 calls between 01/20 and 06/20 compared to 706 calls in all of 2019. Calls were related to mental health, domestic violence, and substance abuse emergencies.  </a:t>
            </a:r>
          </a:p>
          <a:p>
            <a:pPr marL="857250" indent="-857250">
              <a:buFontTx/>
              <a:buChar char="-"/>
            </a:pPr>
            <a:endParaRPr lang="en-US" sz="6000" dirty="0"/>
          </a:p>
          <a:p>
            <a:endParaRPr lang="en-US" dirty="0"/>
          </a:p>
        </p:txBody>
      </p:sp>
      <p:sp>
        <p:nvSpPr>
          <p:cNvPr id="35" name="Text Placeholder 9">
            <a:extLst>
              <a:ext uri="{FF2B5EF4-FFF2-40B4-BE49-F238E27FC236}">
                <a16:creationId xmlns:a16="http://schemas.microsoft.com/office/drawing/2014/main" id="{B1F2C12F-107E-214A-9972-FF60301BE189}"/>
              </a:ext>
            </a:extLst>
          </p:cNvPr>
          <p:cNvSpPr txBox="1">
            <a:spLocks/>
          </p:cNvSpPr>
          <p:nvPr/>
        </p:nvSpPr>
        <p:spPr>
          <a:xfrm>
            <a:off x="24313379" y="18158388"/>
            <a:ext cx="13656752" cy="12276053"/>
          </a:xfrm>
          <a:prstGeom prst="rect">
            <a:avLst/>
          </a:prstGeom>
        </p:spPr>
        <p:txBody>
          <a:bodyPr vert="horz" wrap="square" lIns="91440" tIns="45720" rIns="91440" bIns="45720" rtlCol="0" anchor="t" anchorCtr="0">
            <a:spAutoFit/>
          </a:bodyPr>
          <a:lstStyle>
            <a:lvl1pPr marL="0" indent="0" algn="l" defTabSz="3840480" rtl="0" eaLnBrk="1" latinLnBrk="0" hangingPunct="1">
              <a:lnSpc>
                <a:spcPct val="90000"/>
              </a:lnSpc>
              <a:spcBef>
                <a:spcPts val="4200"/>
              </a:spcBef>
              <a:buFontTx/>
              <a:buNone/>
              <a:defRPr sz="14525" b="1" kern="1200">
                <a:solidFill>
                  <a:schemeClr val="bg1"/>
                </a:solidFill>
                <a:latin typeface="+mj-lt"/>
                <a:ea typeface="+mn-ea"/>
                <a:cs typeface="+mn-cs"/>
              </a:defRPr>
            </a:lvl1pPr>
            <a:lvl2pPr marL="288036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Tx/>
              <a:buNone/>
              <a:defRPr sz="630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endParaRPr lang="en-US" sz="6000" dirty="0"/>
          </a:p>
          <a:p>
            <a:r>
              <a:rPr lang="en-US" sz="6000" dirty="0"/>
              <a:t>compared to 1,583 served from 3/19-9/19.</a:t>
            </a:r>
          </a:p>
          <a:p>
            <a:r>
              <a:rPr lang="en-US" sz="6000" dirty="0"/>
              <a:t>Substance use:</a:t>
            </a:r>
          </a:p>
          <a:p>
            <a:pPr marL="857250" indent="-857250">
              <a:buFontTx/>
              <a:buChar char="-"/>
            </a:pPr>
            <a:r>
              <a:rPr lang="en-US" sz="6000" dirty="0"/>
              <a:t>14% (all White) indicated that their substance use increased after stay-at-home orders. </a:t>
            </a:r>
          </a:p>
          <a:p>
            <a:pPr marL="857250" indent="-857250">
              <a:buFontTx/>
              <a:buChar char="-"/>
            </a:pPr>
            <a:r>
              <a:rPr lang="en-US" sz="6000" dirty="0"/>
              <a:t>Whites indicated that they consumed more alcohol per week compared to Latinos (z=2.19, </a:t>
            </a:r>
            <a:r>
              <a:rPr lang="en-US" sz="6000" i="1" dirty="0"/>
              <a:t>p &lt; .05</a:t>
            </a:r>
            <a:r>
              <a:rPr lang="en-US" sz="6000" dirty="0"/>
              <a:t>). </a:t>
            </a:r>
          </a:p>
          <a:p>
            <a:endParaRPr lang="en-US" dirty="0"/>
          </a:p>
        </p:txBody>
      </p:sp>
      <p:pic>
        <p:nvPicPr>
          <p:cNvPr id="36" name="Picture 35">
            <a:extLst>
              <a:ext uri="{FF2B5EF4-FFF2-40B4-BE49-F238E27FC236}">
                <a16:creationId xmlns:a16="http://schemas.microsoft.com/office/drawing/2014/main" id="{C20D84FA-5A19-744F-9FD3-0974304B14C8}"/>
              </a:ext>
            </a:extLst>
          </p:cNvPr>
          <p:cNvPicPr>
            <a:picLocks noChangeAspect="1"/>
          </p:cNvPicPr>
          <p:nvPr/>
        </p:nvPicPr>
        <p:blipFill>
          <a:blip r:embed="rId3"/>
          <a:stretch>
            <a:fillRect/>
          </a:stretch>
        </p:blipFill>
        <p:spPr>
          <a:xfrm>
            <a:off x="13309600" y="19668088"/>
            <a:ext cx="10676117" cy="8714158"/>
          </a:xfrm>
          <a:prstGeom prst="rect">
            <a:avLst/>
          </a:prstGeom>
        </p:spPr>
      </p:pic>
      <p:pic>
        <p:nvPicPr>
          <p:cNvPr id="37" name="Picture 36">
            <a:extLst>
              <a:ext uri="{FF2B5EF4-FFF2-40B4-BE49-F238E27FC236}">
                <a16:creationId xmlns:a16="http://schemas.microsoft.com/office/drawing/2014/main" id="{F1530D77-0BA7-5B4B-8826-14AB64FEAD71}"/>
              </a:ext>
            </a:extLst>
          </p:cNvPr>
          <p:cNvPicPr>
            <a:picLocks noChangeAspect="1"/>
          </p:cNvPicPr>
          <p:nvPr/>
        </p:nvPicPr>
        <p:blipFill>
          <a:blip r:embed="rId4"/>
          <a:stretch>
            <a:fillRect/>
          </a:stretch>
        </p:blipFill>
        <p:spPr>
          <a:xfrm>
            <a:off x="22553565" y="1116450"/>
            <a:ext cx="15366542" cy="10224885"/>
          </a:xfrm>
          <a:prstGeom prst="rect">
            <a:avLst/>
          </a:prstGeom>
        </p:spPr>
      </p:pic>
      <p:pic>
        <p:nvPicPr>
          <p:cNvPr id="17" name="Picture 16">
            <a:extLst>
              <a:ext uri="{FF2B5EF4-FFF2-40B4-BE49-F238E27FC236}">
                <a16:creationId xmlns:a16="http://schemas.microsoft.com/office/drawing/2014/main" id="{8409D2F4-9C66-4B43-B026-BD7E762E854A}"/>
              </a:ext>
            </a:extLst>
          </p:cNvPr>
          <p:cNvPicPr>
            <a:picLocks noChangeAspect="1"/>
          </p:cNvPicPr>
          <p:nvPr/>
        </p:nvPicPr>
        <p:blipFill>
          <a:blip r:embed="rId5"/>
          <a:stretch>
            <a:fillRect/>
          </a:stretch>
        </p:blipFill>
        <p:spPr>
          <a:xfrm>
            <a:off x="41354136" y="20343368"/>
            <a:ext cx="7109063" cy="7153634"/>
          </a:xfrm>
          <a:prstGeom prst="rect">
            <a:avLst/>
          </a:prstGeom>
        </p:spPr>
      </p:pic>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3805</TotalTime>
  <Words>398</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Calibri Light</vt:lpstr>
      <vt:lpstr>Trebuchet MS</vt:lpstr>
      <vt:lpstr>36x56-Template - One center panel</vt:lpstr>
      <vt:lpstr>36x56-Template - Without guides</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Kiersten Kelly</cp:lastModifiedBy>
  <cp:revision>101</cp:revision>
  <dcterms:created xsi:type="dcterms:W3CDTF">2012-02-03T19:11:35Z</dcterms:created>
  <dcterms:modified xsi:type="dcterms:W3CDTF">2021-02-10T15:00:55Z</dcterms:modified>
  <cp:contentStatus/>
</cp:coreProperties>
</file>